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1"/>
  </p:sldMasterIdLst>
  <p:sldIdLst>
    <p:sldId id="256" r:id="rId2"/>
    <p:sldId id="334" r:id="rId3"/>
    <p:sldId id="372" r:id="rId4"/>
    <p:sldId id="373" r:id="rId5"/>
    <p:sldId id="374" r:id="rId6"/>
    <p:sldId id="333" r:id="rId7"/>
    <p:sldId id="351" r:id="rId8"/>
    <p:sldId id="375" r:id="rId9"/>
    <p:sldId id="352" r:id="rId10"/>
    <p:sldId id="371" r:id="rId11"/>
    <p:sldId id="292" r:id="rId12"/>
    <p:sldId id="295" r:id="rId13"/>
    <p:sldId id="297" r:id="rId14"/>
    <p:sldId id="337" r:id="rId15"/>
    <p:sldId id="381" r:id="rId16"/>
    <p:sldId id="382" r:id="rId17"/>
    <p:sldId id="379" r:id="rId18"/>
    <p:sldId id="364" r:id="rId19"/>
    <p:sldId id="354" r:id="rId20"/>
    <p:sldId id="380" r:id="rId21"/>
    <p:sldId id="377" r:id="rId22"/>
    <p:sldId id="338" r:id="rId23"/>
    <p:sldId id="361" r:id="rId24"/>
    <p:sldId id="383" r:id="rId25"/>
    <p:sldId id="365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4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-752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printerSettings" Target="printerSettings/printerSettings1.bin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30515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1841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662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290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6501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9884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14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6477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523012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2358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9573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E2278B-3EC6-4AB5-8DF8-9B0E03885D67}" type="datetimeFigureOut">
              <a:rPr lang="es-CL" smtClean="0"/>
              <a:t>17-11-17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839BBF3-0AF3-469A-9B1F-1784812E5210}" type="slidenum">
              <a:rPr lang="es-CL" smtClean="0"/>
              <a:t>‹Nr.›</a:t>
            </a:fld>
            <a:endParaRPr lang="es-CL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2218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4" Type="http://schemas.openxmlformats.org/officeDocument/2006/relationships/image" Target="../media/image12.emf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emf"/><Relationship Id="rId5" Type="http://schemas.openxmlformats.org/officeDocument/2006/relationships/image" Target="../media/image16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Relationship Id="rId3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4" Type="http://schemas.openxmlformats.org/officeDocument/2006/relationships/image" Target="../media/image21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em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emf"/><Relationship Id="rId3" Type="http://schemas.openxmlformats.org/officeDocument/2006/relationships/image" Target="../media/image1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gulacionesmipyme.cl/" TargetMode="External"/><Relationship Id="rId3" Type="http://schemas.openxmlformats.org/officeDocument/2006/relationships/image" Target="../media/image1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emf"/><Relationship Id="rId3" Type="http://schemas.openxmlformats.org/officeDocument/2006/relationships/image" Target="../media/image25.emf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eg"/><Relationship Id="rId3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leychile.c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s-CL" sz="5400" dirty="0" smtClean="0">
                <a:solidFill>
                  <a:schemeClr val="accent6">
                    <a:lumMod val="50000"/>
                  </a:schemeClr>
                </a:solidFill>
              </a:rPr>
              <a:t>La regulación nuestra de cada día: </a:t>
            </a:r>
            <a:r>
              <a:rPr lang="es-CL" sz="5400" smtClean="0">
                <a:solidFill>
                  <a:schemeClr val="accent6">
                    <a:lumMod val="50000"/>
                  </a:schemeClr>
                </a:solidFill>
              </a:rPr>
              <a:t>diagnóstico y desafíos </a:t>
            </a:r>
            <a:r>
              <a:rPr lang="es-CL" sz="5400" dirty="0" smtClean="0">
                <a:solidFill>
                  <a:schemeClr val="accent6">
                    <a:lumMod val="50000"/>
                  </a:schemeClr>
                </a:solidFill>
              </a:rPr>
              <a:t>desde la </a:t>
            </a:r>
            <a:r>
              <a:rPr lang="es-CL" sz="5400" dirty="0" err="1" smtClean="0">
                <a:solidFill>
                  <a:schemeClr val="accent6">
                    <a:lumMod val="50000"/>
                  </a:schemeClr>
                </a:solidFill>
              </a:rPr>
              <a:t>OCDe</a:t>
            </a:r>
            <a:endParaRPr lang="es-CL" sz="5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s-CL" sz="1400" b="1" dirty="0" smtClean="0"/>
              <a:t>Ignacio Briones</a:t>
            </a:r>
          </a:p>
          <a:p>
            <a:r>
              <a:rPr lang="es-CL" sz="1400" b="1" dirty="0" smtClean="0"/>
              <a:t>Decano Escuela de Gobierno Universidad Adolfo Ibañez</a:t>
            </a:r>
          </a:p>
          <a:p>
            <a:r>
              <a:rPr lang="es-CL" sz="1400" b="1" dirty="0" err="1" smtClean="0"/>
              <a:t>Icare</a:t>
            </a:r>
            <a:r>
              <a:rPr lang="es-CL" sz="1400" b="1" dirty="0" smtClean="0"/>
              <a:t>, 14 de </a:t>
            </a:r>
            <a:r>
              <a:rPr lang="es-CL" sz="1400" b="1" dirty="0" err="1" smtClean="0"/>
              <a:t>noviemre</a:t>
            </a:r>
            <a:r>
              <a:rPr lang="es-CL" sz="1400" b="1" dirty="0" smtClean="0"/>
              <a:t> de 2017</a:t>
            </a:r>
            <a:endParaRPr lang="es-CL" sz="1400" b="1" dirty="0"/>
          </a:p>
        </p:txBody>
      </p:sp>
    </p:spTree>
    <p:extLst>
      <p:ext uri="{BB962C8B-B14F-4D97-AF65-F5344CB8AC3E}">
        <p14:creationId xmlns:p14="http://schemas.microsoft.com/office/powerpoint/2010/main" val="2235159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4294967295"/>
          </p:nvPr>
        </p:nvSpPr>
        <p:spPr>
          <a:xfrm>
            <a:off x="928855" y="4158623"/>
            <a:ext cx="9602787" cy="34496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4800" dirty="0" smtClean="0">
                <a:solidFill>
                  <a:srgbClr val="0070C0"/>
                </a:solidFill>
              </a:rPr>
              <a:t>¡MARAÑA REGULATORIA DIFICIL DE NAVEGAR!</a:t>
            </a:r>
            <a:endParaRPr lang="es-CL" sz="4800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es-CL" sz="4800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248" y="120770"/>
            <a:ext cx="5490864" cy="38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6451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¿Por qué importa?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447800" y="2115476"/>
            <a:ext cx="4645025" cy="323982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CuadroTexto 6"/>
          <p:cNvSpPr txBox="1"/>
          <p:nvPr/>
        </p:nvSpPr>
        <p:spPr>
          <a:xfrm>
            <a:off x="1447800" y="5606582"/>
            <a:ext cx="29823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dirty="0" smtClean="0"/>
              <a:t>Fuente: Loayza et al. 2005</a:t>
            </a: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2"/>
          </p:nvPr>
        </p:nvSpPr>
        <p:spPr>
          <a:xfrm>
            <a:off x="6413771" y="2053439"/>
            <a:ext cx="4645152" cy="3441520"/>
          </a:xfrm>
        </p:spPr>
        <p:txBody>
          <a:bodyPr>
            <a:noAutofit/>
          </a:bodyPr>
          <a:lstStyle/>
          <a:p>
            <a:r>
              <a:rPr lang="es-CL" sz="1800" dirty="0"/>
              <a:t>Mala/excesiva regulación aumenta costos de transacción</a:t>
            </a:r>
          </a:p>
          <a:p>
            <a:pPr lvl="1"/>
            <a:r>
              <a:rPr lang="es-CL" sz="1400" dirty="0">
                <a:solidFill>
                  <a:srgbClr val="0070C0"/>
                </a:solidFill>
              </a:rPr>
              <a:t>Comprensión </a:t>
            </a:r>
          </a:p>
          <a:p>
            <a:pPr lvl="1"/>
            <a:r>
              <a:rPr lang="es-CL" sz="1400" dirty="0">
                <a:solidFill>
                  <a:srgbClr val="0070C0"/>
                </a:solidFill>
              </a:rPr>
              <a:t>Incertidumbre (asimetría de información)=&gt;aversión al riesgo</a:t>
            </a:r>
          </a:p>
          <a:p>
            <a:pPr lvl="1"/>
            <a:r>
              <a:rPr lang="es-CL" sz="1400" dirty="0">
                <a:solidFill>
                  <a:srgbClr val="0070C0"/>
                </a:solidFill>
              </a:rPr>
              <a:t>Discrecionalidad</a:t>
            </a:r>
          </a:p>
          <a:p>
            <a:pPr lvl="1"/>
            <a:r>
              <a:rPr lang="es-CL" sz="1400" dirty="0">
                <a:solidFill>
                  <a:srgbClr val="0070C0"/>
                </a:solidFill>
              </a:rPr>
              <a:t>Arbitraje</a:t>
            </a:r>
          </a:p>
          <a:p>
            <a:pPr lvl="1"/>
            <a:r>
              <a:rPr lang="es-CL" sz="1400" dirty="0">
                <a:solidFill>
                  <a:srgbClr val="0070C0"/>
                </a:solidFill>
              </a:rPr>
              <a:t>Origen legal y adaptabilidad de la norma (</a:t>
            </a:r>
            <a:r>
              <a:rPr lang="es-CL" sz="1400" dirty="0" err="1">
                <a:solidFill>
                  <a:srgbClr val="0070C0"/>
                </a:solidFill>
              </a:rPr>
              <a:t>ej</a:t>
            </a:r>
            <a:r>
              <a:rPr lang="es-CL" sz="1400" dirty="0">
                <a:solidFill>
                  <a:srgbClr val="0070C0"/>
                </a:solidFill>
              </a:rPr>
              <a:t> Uber</a:t>
            </a:r>
            <a:r>
              <a:rPr lang="es-CL" sz="1400" dirty="0" smtClean="0">
                <a:solidFill>
                  <a:srgbClr val="0070C0"/>
                </a:solidFill>
              </a:rPr>
              <a:t>)</a:t>
            </a:r>
            <a:endParaRPr lang="es-CL" sz="1800" dirty="0" smtClean="0"/>
          </a:p>
          <a:p>
            <a:r>
              <a:rPr lang="es-CL" sz="1800" dirty="0" smtClean="0"/>
              <a:t>Costo regulación “excesiva”: entre 0,5% PIB (Loayza et al 2005) y </a:t>
            </a:r>
            <a:r>
              <a:rPr lang="es-CL" sz="1800"/>
              <a:t>2</a:t>
            </a:r>
            <a:r>
              <a:rPr lang="es-CL" sz="1800" smtClean="0"/>
              <a:t>% PIB </a:t>
            </a:r>
            <a:r>
              <a:rPr lang="es-CL" sz="1800" dirty="0"/>
              <a:t>anual </a:t>
            </a:r>
            <a:r>
              <a:rPr lang="es-CL" sz="1800" dirty="0" smtClean="0"/>
              <a:t>(Dawson </a:t>
            </a:r>
            <a:r>
              <a:rPr lang="es-CL" sz="1800" dirty="0"/>
              <a:t>and </a:t>
            </a:r>
            <a:r>
              <a:rPr lang="es-CL" sz="1800" dirty="0" err="1" smtClean="0"/>
              <a:t>Seater</a:t>
            </a:r>
            <a:r>
              <a:rPr lang="es-CL" sz="1800" dirty="0" smtClean="0"/>
              <a:t> 2013)</a:t>
            </a:r>
          </a:p>
          <a:p>
            <a:endParaRPr lang="es-CL" sz="1800" dirty="0"/>
          </a:p>
        </p:txBody>
      </p:sp>
    </p:spTree>
    <p:extLst>
      <p:ext uri="{BB962C8B-B14F-4D97-AF65-F5344CB8AC3E}">
        <p14:creationId xmlns:p14="http://schemas.microsoft.com/office/powerpoint/2010/main" val="1241706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¿Por qué importa?</a:t>
            </a:r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52132" y="2044912"/>
            <a:ext cx="3675614" cy="3470865"/>
          </a:xfrm>
          <a:prstGeom prst="rect">
            <a:avLst/>
          </a:prstGeom>
        </p:spPr>
      </p:pic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641421" y="935319"/>
            <a:ext cx="4645025" cy="3309669"/>
          </a:xfrm>
          <a:prstGeom prst="rect">
            <a:avLst/>
          </a:prstGeom>
        </p:spPr>
      </p:pic>
      <p:pic>
        <p:nvPicPr>
          <p:cNvPr id="7" name="Marcador de contenido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7188" y="3316112"/>
            <a:ext cx="5181600" cy="3507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78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1"/>
          <p:cNvSpPr>
            <a:spLocks noGrp="1"/>
          </p:cNvSpPr>
          <p:nvPr>
            <p:ph type="title" idx="4294967295"/>
          </p:nvPr>
        </p:nvSpPr>
        <p:spPr>
          <a:xfrm>
            <a:off x="395006" y="12032"/>
            <a:ext cx="9604375" cy="104933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¿Por qué importa?</a:t>
            </a:r>
          </a:p>
        </p:txBody>
      </p:sp>
      <p:pic>
        <p:nvPicPr>
          <p:cNvPr id="3074" name="Picture 2" descr="Related imag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96" y="1929716"/>
            <a:ext cx="3783657" cy="231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3794" y="238990"/>
            <a:ext cx="1775033" cy="5694218"/>
          </a:xfrm>
          <a:prstGeom prst="rect">
            <a:avLst/>
          </a:prstGeom>
        </p:spPr>
      </p:pic>
      <p:pic>
        <p:nvPicPr>
          <p:cNvPr id="12" name="Marcador de contenido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60665" y="750713"/>
            <a:ext cx="3637777" cy="267005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03168" y="3817400"/>
            <a:ext cx="4901210" cy="1501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190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Diagnostico y propuestas OCDE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649705" y="2015732"/>
            <a:ext cx="4668254" cy="34506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dirty="0" smtClean="0">
                <a:solidFill>
                  <a:srgbClr val="0070C0"/>
                </a:solidFill>
              </a:rPr>
              <a:t>1- Política regulatoria como parte integral de reformas económicas pro crecimiento y productividad</a:t>
            </a:r>
          </a:p>
          <a:p>
            <a:pPr marL="0" indent="0">
              <a:buNone/>
            </a:pPr>
            <a:r>
              <a:rPr lang="es-CL" dirty="0" smtClean="0"/>
              <a:t>2-Tener una institucionalidad dedicada (estándar OCDE)</a:t>
            </a:r>
          </a:p>
          <a:p>
            <a:pPr marL="0" indent="0">
              <a:buNone/>
            </a:pPr>
            <a:r>
              <a:rPr lang="es-CL" dirty="0" smtClean="0">
                <a:solidFill>
                  <a:srgbClr val="0070C0"/>
                </a:solidFill>
              </a:rPr>
              <a:t>3- Estándares </a:t>
            </a:r>
            <a:r>
              <a:rPr lang="es-CL" dirty="0">
                <a:solidFill>
                  <a:srgbClr val="0070C0"/>
                </a:solidFill>
              </a:rPr>
              <a:t>obligatorios y guías para mejorar la preparación de </a:t>
            </a:r>
            <a:r>
              <a:rPr lang="es-CL" dirty="0" smtClean="0">
                <a:solidFill>
                  <a:srgbClr val="0070C0"/>
                </a:solidFill>
              </a:rPr>
              <a:t>regulaciones</a:t>
            </a:r>
          </a:p>
          <a:p>
            <a:pPr marL="0" indent="0">
              <a:buNone/>
            </a:pPr>
            <a:r>
              <a:rPr lang="es-CL" dirty="0" smtClean="0"/>
              <a:t>4-Regulación basada en evidencia</a:t>
            </a:r>
            <a:endParaRPr lang="es-CL" dirty="0"/>
          </a:p>
          <a:p>
            <a:pPr marL="0" indent="0">
              <a:buNone/>
            </a:pPr>
            <a:endParaRPr lang="es-CL" dirty="0">
              <a:solidFill>
                <a:srgbClr val="0070C0"/>
              </a:solidFill>
            </a:endParaRPr>
          </a:p>
        </p:txBody>
      </p:sp>
      <p:pic>
        <p:nvPicPr>
          <p:cNvPr id="4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Marcador de contenido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267" y="2015732"/>
            <a:ext cx="5897333" cy="3049171"/>
          </a:xfrm>
          <a:prstGeom prst="rect">
            <a:avLst/>
          </a:prstGeom>
        </p:spPr>
      </p:pic>
      <p:sp>
        <p:nvSpPr>
          <p:cNvPr id="6" name="Elipse 5"/>
          <p:cNvSpPr/>
          <p:nvPr/>
        </p:nvSpPr>
        <p:spPr>
          <a:xfrm>
            <a:off x="6051884" y="2201779"/>
            <a:ext cx="601579" cy="270710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398040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Referentes internacionales: </a:t>
            </a:r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UK, NZ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5187" y="1975235"/>
            <a:ext cx="4060889" cy="2380197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8745" y="1983707"/>
            <a:ext cx="3160897" cy="47434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Marcador de contenido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6518" y="1975235"/>
            <a:ext cx="4455481" cy="26930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45123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Otros referentes internacionales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L" sz="2800" b="1" dirty="0" smtClean="0"/>
              <a:t>EU </a:t>
            </a:r>
            <a:r>
              <a:rPr lang="es-CL" sz="2800" b="1" dirty="0" err="1" smtClean="0"/>
              <a:t>Regulatory</a:t>
            </a:r>
            <a:r>
              <a:rPr lang="es-CL" sz="2800" b="1" dirty="0" smtClean="0"/>
              <a:t> Fitness and Performance (2012): </a:t>
            </a:r>
          </a:p>
          <a:p>
            <a:pPr lvl="1"/>
            <a:r>
              <a:rPr lang="es-CL" sz="2000" dirty="0" smtClean="0"/>
              <a:t>Mejorar, disminuir y simplificar la carga regulatoria</a:t>
            </a:r>
          </a:p>
          <a:p>
            <a:endParaRPr lang="es-CL" sz="2400" dirty="0" smtClean="0"/>
          </a:p>
          <a:p>
            <a:r>
              <a:rPr lang="es-CL" sz="2800" b="1" dirty="0" smtClean="0">
                <a:solidFill>
                  <a:srgbClr val="0070C0"/>
                </a:solidFill>
              </a:rPr>
              <a:t>LATAM: México. </a:t>
            </a:r>
          </a:p>
          <a:p>
            <a:pPr lvl="1"/>
            <a:r>
              <a:rPr lang="es-CL" sz="2000" dirty="0" smtClean="0"/>
              <a:t>Objetivo: disminuir en 25% las regulaciones para negocios</a:t>
            </a:r>
            <a:endParaRPr lang="es-CL" sz="20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822" y="3145484"/>
            <a:ext cx="2150558" cy="2699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148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1325" y="751417"/>
            <a:ext cx="9603275" cy="1049235"/>
          </a:xfrm>
        </p:spPr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Chile: Diagnostico y propuestas OCDE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s-CL" sz="2400" b="1" dirty="0" smtClean="0"/>
              <a:t>PROBLEMAS STOCK REGULATORIO</a:t>
            </a:r>
          </a:p>
          <a:p>
            <a:r>
              <a:rPr lang="es-CL" sz="2400" dirty="0" smtClean="0">
                <a:solidFill>
                  <a:srgbClr val="0070C0"/>
                </a:solidFill>
              </a:rPr>
              <a:t>Ausencia de catastro</a:t>
            </a:r>
            <a:r>
              <a:rPr lang="es-CL" sz="2400" dirty="0">
                <a:solidFill>
                  <a:srgbClr val="0070C0"/>
                </a:solidFill>
              </a:rPr>
              <a:t> </a:t>
            </a:r>
            <a:r>
              <a:rPr lang="es-CL" sz="2400" dirty="0" smtClean="0">
                <a:solidFill>
                  <a:srgbClr val="0070C0"/>
                </a:solidFill>
              </a:rPr>
              <a:t>o repositorio </a:t>
            </a:r>
            <a:r>
              <a:rPr lang="es-CL" sz="2400" dirty="0" smtClean="0"/>
              <a:t>actualizado de regulaciones</a:t>
            </a:r>
          </a:p>
          <a:p>
            <a:r>
              <a:rPr lang="es-CL" sz="2400" dirty="0">
                <a:solidFill>
                  <a:srgbClr val="0070C0"/>
                </a:solidFill>
              </a:rPr>
              <a:t>Ausencia de revisión </a:t>
            </a:r>
            <a:r>
              <a:rPr lang="es-CL" sz="2400" dirty="0" smtClean="0">
                <a:solidFill>
                  <a:srgbClr val="0070C0"/>
                </a:solidFill>
              </a:rPr>
              <a:t>y simplificación regulatoria </a:t>
            </a:r>
            <a:r>
              <a:rPr lang="es-CL" sz="2400" dirty="0">
                <a:solidFill>
                  <a:srgbClr val="0070C0"/>
                </a:solidFill>
              </a:rPr>
              <a:t>general: </a:t>
            </a:r>
            <a:endParaRPr lang="es-CL" sz="2400" dirty="0" smtClean="0">
              <a:solidFill>
                <a:srgbClr val="0070C0"/>
              </a:solidFill>
            </a:endParaRPr>
          </a:p>
          <a:p>
            <a:pPr lvl="1"/>
            <a:r>
              <a:rPr lang="es-CL" sz="2200" dirty="0"/>
              <a:t>D</a:t>
            </a:r>
            <a:r>
              <a:rPr lang="es-CL" sz="2200" dirty="0" smtClean="0"/>
              <a:t>uplicidades</a:t>
            </a:r>
            <a:r>
              <a:rPr lang="es-CL" sz="2200" dirty="0"/>
              <a:t>, </a:t>
            </a:r>
            <a:r>
              <a:rPr lang="es-CL" sz="2200" dirty="0" smtClean="0"/>
              <a:t>contradicciones, competencias, lenguaje</a:t>
            </a:r>
          </a:p>
          <a:p>
            <a:pPr marL="0" indent="0">
              <a:buNone/>
            </a:pPr>
            <a:r>
              <a:rPr lang="es-CL" sz="1800" i="1" dirty="0" smtClean="0">
                <a:solidFill>
                  <a:schemeClr val="accent1">
                    <a:lumMod val="50000"/>
                  </a:schemeClr>
                </a:solidFill>
              </a:rPr>
              <a:t>OCDE “El </a:t>
            </a:r>
            <a:r>
              <a:rPr lang="es-CL" sz="1800" i="1" dirty="0">
                <a:solidFill>
                  <a:schemeClr val="accent1">
                    <a:lumMod val="50000"/>
                  </a:schemeClr>
                </a:solidFill>
              </a:rPr>
              <a:t>alto stock de regulaciones y formalidades administrativas acumuladas en el tiempo requiere de revisiones periódicas y actualizaciones para eliminar lo que queda obsoleto y, cada vez que sea posible, simplificar</a:t>
            </a:r>
            <a:r>
              <a:rPr lang="es-CL" sz="1800" i="1" dirty="0" smtClean="0">
                <a:solidFill>
                  <a:schemeClr val="accent1">
                    <a:lumMod val="50000"/>
                  </a:schemeClr>
                </a:solidFill>
              </a:rPr>
              <a:t>”</a:t>
            </a:r>
          </a:p>
          <a:p>
            <a:r>
              <a:rPr lang="es-CL" sz="2400" dirty="0" smtClean="0">
                <a:solidFill>
                  <a:srgbClr val="00B050"/>
                </a:solidFill>
              </a:rPr>
              <a:t>Ojo: simplificar no significa desregular (+bien lo contrario)</a:t>
            </a:r>
            <a:endParaRPr lang="es-CL" sz="2400" dirty="0">
              <a:solidFill>
                <a:srgbClr val="00B050"/>
              </a:solidFill>
            </a:endParaRPr>
          </a:p>
        </p:txBody>
      </p:sp>
      <p:pic>
        <p:nvPicPr>
          <p:cNvPr id="4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29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451579" y="2211218"/>
            <a:ext cx="8385464" cy="33424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CL" sz="2800" b="1" dirty="0" smtClean="0"/>
              <a:t>PROBLEMAS STOCK REGULATORIO</a:t>
            </a:r>
          </a:p>
          <a:p>
            <a:r>
              <a:rPr lang="es-CL" sz="2800" dirty="0" smtClean="0">
                <a:solidFill>
                  <a:srgbClr val="0070C0"/>
                </a:solidFill>
              </a:rPr>
              <a:t>Problemas </a:t>
            </a:r>
            <a:r>
              <a:rPr lang="es-CL" sz="2800" dirty="0">
                <a:solidFill>
                  <a:srgbClr val="0070C0"/>
                </a:solidFill>
              </a:rPr>
              <a:t>de competencias y </a:t>
            </a:r>
            <a:r>
              <a:rPr lang="es-CL" sz="2800" dirty="0" smtClean="0">
                <a:solidFill>
                  <a:srgbClr val="0070C0"/>
                </a:solidFill>
              </a:rPr>
              <a:t>coordinación de la norma</a:t>
            </a:r>
          </a:p>
          <a:p>
            <a:r>
              <a:rPr lang="es-CL" sz="2800" dirty="0" smtClean="0">
                <a:solidFill>
                  <a:srgbClr val="0070C0"/>
                </a:solidFill>
              </a:rPr>
              <a:t>Descoordinación regulación central y local</a:t>
            </a:r>
          </a:p>
          <a:p>
            <a:r>
              <a:rPr lang="es-CL" sz="2800" dirty="0" smtClean="0">
                <a:solidFill>
                  <a:srgbClr val="0070C0"/>
                </a:solidFill>
              </a:rPr>
              <a:t>Adaptabilidad de la norma</a:t>
            </a:r>
          </a:p>
          <a:p>
            <a:endParaRPr lang="es-CL" sz="2800" dirty="0">
              <a:solidFill>
                <a:srgbClr val="0070C0"/>
              </a:solidFill>
            </a:endParaRPr>
          </a:p>
        </p:txBody>
      </p:sp>
      <p:pic>
        <p:nvPicPr>
          <p:cNvPr id="5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31325" y="909991"/>
            <a:ext cx="9603275" cy="1049235"/>
          </a:xfrm>
        </p:spPr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CHILE: Diagnostico y propuestas OCDE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9850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s-CL" sz="2800" b="1" dirty="0" smtClean="0"/>
              <a:t>PROBLEMAS FLUJO DE REGULACIONES</a:t>
            </a:r>
          </a:p>
          <a:p>
            <a:r>
              <a:rPr lang="es-CL" sz="2800" dirty="0" smtClean="0">
                <a:solidFill>
                  <a:srgbClr val="0070C0"/>
                </a:solidFill>
              </a:rPr>
              <a:t>Poca cultura de regular basado en evidencia (Datos!)</a:t>
            </a:r>
          </a:p>
          <a:p>
            <a:r>
              <a:rPr lang="es-CL" sz="2800" dirty="0">
                <a:solidFill>
                  <a:srgbClr val="0070C0"/>
                </a:solidFill>
              </a:rPr>
              <a:t>Falta de </a:t>
            </a:r>
            <a:r>
              <a:rPr lang="es-CL" sz="2800" dirty="0" smtClean="0">
                <a:solidFill>
                  <a:srgbClr val="0070C0"/>
                </a:solidFill>
              </a:rPr>
              <a:t>coordinación entre reguladores y sectores</a:t>
            </a:r>
            <a:r>
              <a:rPr lang="es-CL" sz="2800" dirty="0" smtClean="0"/>
              <a:t>= </a:t>
            </a:r>
            <a:r>
              <a:rPr lang="es-CL" sz="2800" dirty="0"/>
              <a:t>tener mirada sistémica en lugar de equilibrio parcial</a:t>
            </a:r>
          </a:p>
          <a:p>
            <a:endParaRPr lang="es-CL" sz="2800" dirty="0" smtClean="0">
              <a:solidFill>
                <a:srgbClr val="0070C0"/>
              </a:solidFill>
            </a:endParaRPr>
          </a:p>
        </p:txBody>
      </p:sp>
      <p:pic>
        <p:nvPicPr>
          <p:cNvPr id="4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Diagnostico y propuestas OCDE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860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533401" y="192088"/>
            <a:ext cx="11658600" cy="1049337"/>
          </a:xfrm>
        </p:spPr>
        <p:txBody>
          <a:bodyPr>
            <a:normAutofit/>
          </a:bodyPr>
          <a:lstStyle/>
          <a:p>
            <a:r>
              <a:rPr lang="es-CL" sz="2800" b="1" dirty="0">
                <a:solidFill>
                  <a:schemeClr val="accent6">
                    <a:lumMod val="75000"/>
                  </a:schemeClr>
                </a:solidFill>
              </a:rPr>
              <a:t>Regulación en chile: Recomendaciones OCDE (2016)</a:t>
            </a:r>
          </a:p>
        </p:txBody>
      </p:sp>
      <p:pic>
        <p:nvPicPr>
          <p:cNvPr id="1026" name="Picture 2" descr="Image result for regulatory policy in chile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796097"/>
            <a:ext cx="4508499" cy="5269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4339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s-CL" sz="2400" b="1" dirty="0" smtClean="0"/>
              <a:t>PROBLEMAS FLUJO DE REGULACIONES</a:t>
            </a:r>
          </a:p>
          <a:p>
            <a:r>
              <a:rPr lang="es-CL" sz="2400" dirty="0" smtClean="0">
                <a:solidFill>
                  <a:srgbClr val="0070C0"/>
                </a:solidFill>
              </a:rPr>
              <a:t>Ausencia de mecanismos formales para justificar regulación e internalizar alternativas a regular</a:t>
            </a:r>
          </a:p>
          <a:p>
            <a:pPr lvl="1"/>
            <a:r>
              <a:rPr lang="es-CL" sz="2000" dirty="0">
                <a:solidFill>
                  <a:srgbClr val="7030A0"/>
                </a:solidFill>
              </a:rPr>
              <a:t>Falta de revisiones ex ante y justificación basada en evidencia (RIA)</a:t>
            </a:r>
            <a:r>
              <a:rPr lang="es-CL" sz="2000" dirty="0"/>
              <a:t>=&gt; incentiva a que todo nuevo problema pase por regular</a:t>
            </a:r>
            <a:r>
              <a:rPr lang="es-CL" sz="2000" dirty="0" smtClean="0"/>
              <a:t>.</a:t>
            </a:r>
          </a:p>
          <a:p>
            <a:pPr lvl="1"/>
            <a:r>
              <a:rPr lang="es-CL" sz="2000" dirty="0">
                <a:solidFill>
                  <a:srgbClr val="0070C0"/>
                </a:solidFill>
              </a:rPr>
              <a:t>Impacto en productividad </a:t>
            </a:r>
            <a:r>
              <a:rPr lang="es-CL" sz="2000" dirty="0"/>
              <a:t>(Comisión Productividad=¡¡¡valiosos avances!!!)</a:t>
            </a:r>
          </a:p>
          <a:p>
            <a:pPr marL="457200" lvl="1" indent="0">
              <a:buNone/>
            </a:pPr>
            <a:endParaRPr lang="es-CL" sz="2200" dirty="0" smtClean="0">
              <a:solidFill>
                <a:srgbClr val="0070C0"/>
              </a:solidFill>
            </a:endParaRPr>
          </a:p>
          <a:p>
            <a:r>
              <a:rPr lang="es-CL" sz="2400" dirty="0">
                <a:solidFill>
                  <a:srgbClr val="0070C0"/>
                </a:solidFill>
              </a:rPr>
              <a:t>Falta de revisión ex post </a:t>
            </a:r>
            <a:r>
              <a:rPr lang="es-CL" sz="2400" dirty="0"/>
              <a:t>(AGCPP</a:t>
            </a:r>
            <a:r>
              <a:rPr lang="es-CL" sz="2400" dirty="0" smtClean="0"/>
              <a:t>)</a:t>
            </a:r>
            <a:endParaRPr lang="es-CL" sz="2400" dirty="0"/>
          </a:p>
        </p:txBody>
      </p:sp>
      <p:pic>
        <p:nvPicPr>
          <p:cNvPr id="4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Diagnostico y propuestas OCDE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942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Referentes internacionales: </a:t>
            </a:r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principios OCDE, ejemplo UK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8112" y="2016125"/>
            <a:ext cx="9813382" cy="38079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213264" y="2836718"/>
            <a:ext cx="9216736" cy="16937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  <p:pic>
        <p:nvPicPr>
          <p:cNvPr id="5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928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otros problemas (+ CEP, Reforma Estado)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CL" sz="3200" dirty="0">
                <a:solidFill>
                  <a:srgbClr val="0070C0"/>
                </a:solidFill>
              </a:rPr>
              <a:t>Mapeo que provea interrelaciones de uso  </a:t>
            </a:r>
            <a:r>
              <a:rPr lang="es-CL" sz="3200" dirty="0"/>
              <a:t>(ej. </a:t>
            </a:r>
            <a:r>
              <a:rPr lang="es-CL" sz="3200" dirty="0">
                <a:hlinkClick r:id="rId2"/>
              </a:rPr>
              <a:t>www.regulacionesmipyme.cl</a:t>
            </a:r>
            <a:r>
              <a:rPr lang="es-CL" sz="3200" dirty="0"/>
              <a:t>; reúne 1850 normas)</a:t>
            </a:r>
          </a:p>
          <a:p>
            <a:r>
              <a:rPr lang="es-CL" sz="3200" dirty="0" smtClean="0">
                <a:solidFill>
                  <a:srgbClr val="0070C0"/>
                </a:solidFill>
              </a:rPr>
              <a:t>Planificación estratégica básica: </a:t>
            </a:r>
            <a:r>
              <a:rPr lang="es-CL" sz="3200" dirty="0" smtClean="0"/>
              <a:t>la gestión no solo es gestión</a:t>
            </a:r>
          </a:p>
          <a:p>
            <a:r>
              <a:rPr lang="es-CL" sz="3200" dirty="0" smtClean="0">
                <a:solidFill>
                  <a:srgbClr val="0070C0"/>
                </a:solidFill>
              </a:rPr>
              <a:t>Agenda datos</a:t>
            </a:r>
            <a:r>
              <a:rPr lang="es-CL" sz="3200" dirty="0" smtClean="0"/>
              <a:t> para mejores diagnósticos, seguimiento y regulación basada en evidencia</a:t>
            </a:r>
          </a:p>
          <a:p>
            <a:r>
              <a:rPr lang="es-CL" sz="3200" dirty="0" err="1">
                <a:solidFill>
                  <a:srgbClr val="0070C0"/>
                </a:solidFill>
              </a:rPr>
              <a:t>Congressional</a:t>
            </a:r>
            <a:r>
              <a:rPr lang="es-CL" sz="3200" dirty="0">
                <a:solidFill>
                  <a:srgbClr val="0070C0"/>
                </a:solidFill>
              </a:rPr>
              <a:t> Budget Office</a:t>
            </a:r>
          </a:p>
          <a:p>
            <a:r>
              <a:rPr lang="es-CL" sz="3200" dirty="0">
                <a:solidFill>
                  <a:srgbClr val="0070C0"/>
                </a:solidFill>
              </a:rPr>
              <a:t>Informes financieros de </a:t>
            </a:r>
            <a:r>
              <a:rPr lang="es-CL" sz="3200" dirty="0" smtClean="0">
                <a:solidFill>
                  <a:srgbClr val="0070C0"/>
                </a:solidFill>
              </a:rPr>
              <a:t>verdad</a:t>
            </a:r>
          </a:p>
          <a:p>
            <a:endParaRPr lang="es-CL" sz="3200" dirty="0">
              <a:solidFill>
                <a:srgbClr val="0070C0"/>
              </a:solidFill>
            </a:endParaRPr>
          </a:p>
          <a:p>
            <a:endParaRPr lang="es-CL" sz="3200" dirty="0"/>
          </a:p>
        </p:txBody>
      </p:sp>
      <p:pic>
        <p:nvPicPr>
          <p:cNvPr id="4" name="Picture 2" descr="Image result for regulatory policy in chi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19331"/>
            <a:ext cx="1524000" cy="178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3166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2589213" y="97704"/>
            <a:ext cx="9602787" cy="1049337"/>
          </a:xfrm>
        </p:spPr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Informes financieros: ej. Reforma tributaria</a:t>
            </a:r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680853" y="1177437"/>
            <a:ext cx="5364163" cy="3449638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27613" y="4657471"/>
            <a:ext cx="5270645" cy="1336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07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¿Por dónde partir?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25148" y="1991669"/>
            <a:ext cx="5298136" cy="3450613"/>
          </a:xfrm>
        </p:spPr>
        <p:txBody>
          <a:bodyPr>
            <a:normAutofit/>
          </a:bodyPr>
          <a:lstStyle/>
          <a:p>
            <a:r>
              <a:rPr lang="es-CL" sz="2800" dirty="0" smtClean="0">
                <a:solidFill>
                  <a:srgbClr val="0070C0"/>
                </a:solidFill>
              </a:rPr>
              <a:t>Cuellos de botella inversión</a:t>
            </a:r>
          </a:p>
          <a:p>
            <a:pPr lvl="1"/>
            <a:r>
              <a:rPr lang="es-CL" sz="2600" dirty="0" smtClean="0"/>
              <a:t>Tributario</a:t>
            </a:r>
          </a:p>
          <a:p>
            <a:pPr lvl="1"/>
            <a:r>
              <a:rPr lang="es-CL" sz="2600" dirty="0" smtClean="0"/>
              <a:t>Pymes/emprendimiento</a:t>
            </a:r>
          </a:p>
          <a:p>
            <a:pPr lvl="1"/>
            <a:r>
              <a:rPr lang="es-CL" sz="2600" dirty="0" smtClean="0"/>
              <a:t>SEIA/comunidades/intervención temprana</a:t>
            </a:r>
            <a:endParaRPr lang="es-CL" sz="2600" dirty="0"/>
          </a:p>
          <a:p>
            <a:pPr lvl="1"/>
            <a:r>
              <a:rPr lang="es-CL" sz="2600" dirty="0"/>
              <a:t>Planificación urbana y territorial</a:t>
            </a:r>
          </a:p>
          <a:p>
            <a:endParaRPr lang="es-CL" sz="2800" dirty="0" smtClean="0"/>
          </a:p>
        </p:txBody>
      </p:sp>
      <p:pic>
        <p:nvPicPr>
          <p:cNvPr id="6146" name="Picture 2" descr="Image result for invest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216" y="1991669"/>
            <a:ext cx="5189536" cy="3897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570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372228" y="299537"/>
            <a:ext cx="9605962" cy="1058862"/>
          </a:xfrm>
        </p:spPr>
        <p:txBody>
          <a:bodyPr/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A modo de conclusión</a:t>
            </a:r>
            <a:endParaRPr lang="es-CL" dirty="0"/>
          </a:p>
        </p:txBody>
      </p:sp>
      <p:pic>
        <p:nvPicPr>
          <p:cNvPr id="5124" name="Picture 4" descr="Image result for la moned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18882" y="922839"/>
            <a:ext cx="10550359" cy="506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4312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Algunas 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preguntas básicas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4000" dirty="0" smtClean="0"/>
              <a:t>¿Cuántas leyes activas existen en Chile?</a:t>
            </a:r>
          </a:p>
          <a:p>
            <a:pPr marL="0" indent="0" algn="ctr">
              <a:buNone/>
            </a:pPr>
            <a:r>
              <a:rPr lang="es-CL" sz="4000" dirty="0" smtClean="0">
                <a:solidFill>
                  <a:srgbClr val="0070C0"/>
                </a:solidFill>
              </a:rPr>
              <a:t>¿Cuántos decretos y reglamentos?</a:t>
            </a:r>
          </a:p>
          <a:p>
            <a:pPr marL="0" indent="0" algn="ctr">
              <a:buNone/>
            </a:pPr>
            <a:r>
              <a:rPr lang="es-CL" sz="4000" dirty="0" smtClean="0"/>
              <a:t>¿Cuántas páginas de regulación primaria y secundaria?</a:t>
            </a:r>
          </a:p>
          <a:p>
            <a:pPr marL="0" indent="0" algn="ctr">
              <a:buNone/>
            </a:pPr>
            <a:endParaRPr lang="es-CL" sz="4000" dirty="0" smtClean="0"/>
          </a:p>
          <a:p>
            <a:pPr marL="0" indent="0" algn="ctr">
              <a:buNone/>
            </a:pPr>
            <a:endParaRPr lang="es-CL" sz="4000" dirty="0"/>
          </a:p>
        </p:txBody>
      </p:sp>
    </p:spTree>
    <p:extLst>
      <p:ext uri="{BB962C8B-B14F-4D97-AF65-F5344CB8AC3E}">
        <p14:creationId xmlns:p14="http://schemas.microsoft.com/office/powerpoint/2010/main" val="36828571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Algunas preguntas básicas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s-CL" sz="4400" dirty="0" smtClean="0"/>
              <a:t>¿Cuántas duplicidades e inconsistencias?</a:t>
            </a:r>
          </a:p>
          <a:p>
            <a:pPr marL="0" indent="0" algn="ctr">
              <a:buNone/>
            </a:pPr>
            <a:r>
              <a:rPr lang="es-CL" sz="4400" dirty="0" smtClean="0">
                <a:solidFill>
                  <a:srgbClr val="0070C0"/>
                </a:solidFill>
              </a:rPr>
              <a:t>¿Dónde encontrar la regulación de forma unificada y fácilmente accesible?</a:t>
            </a:r>
          </a:p>
          <a:p>
            <a:pPr marL="0" indent="0" algn="ctr">
              <a:buNone/>
            </a:pPr>
            <a:r>
              <a:rPr lang="es-CL" sz="4400" dirty="0" smtClean="0"/>
              <a:t>¿Existe claridad sobre competencias del regulador?</a:t>
            </a:r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/>
          </a:p>
        </p:txBody>
      </p:sp>
    </p:spTree>
    <p:extLst>
      <p:ext uri="{BB962C8B-B14F-4D97-AF65-F5344CB8AC3E}">
        <p14:creationId xmlns:p14="http://schemas.microsoft.com/office/powerpoint/2010/main" val="14108317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Algunas preguntas básicas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4400" dirty="0" smtClean="0">
                <a:solidFill>
                  <a:srgbClr val="FF0000"/>
                </a:solidFill>
              </a:rPr>
              <a:t>Lo cierto es que no tenemos respuesta precisa a estas preguntas</a:t>
            </a:r>
          </a:p>
          <a:p>
            <a:pPr marL="0" indent="0" algn="ctr">
              <a:buNone/>
            </a:pPr>
            <a:r>
              <a:rPr lang="es-CL" sz="4400" dirty="0" smtClean="0">
                <a:solidFill>
                  <a:srgbClr val="FF0000"/>
                </a:solidFill>
              </a:rPr>
              <a:t>¿</a:t>
            </a:r>
            <a:r>
              <a:rPr lang="es-CL" sz="4400" dirty="0">
                <a:solidFill>
                  <a:srgbClr val="FF0000"/>
                </a:solidFill>
              </a:rPr>
              <a:t> R</a:t>
            </a:r>
            <a:r>
              <a:rPr lang="es-CL" sz="4400" dirty="0" smtClean="0">
                <a:solidFill>
                  <a:srgbClr val="FF0000"/>
                </a:solidFill>
              </a:rPr>
              <a:t>azonable en </a:t>
            </a:r>
            <a:r>
              <a:rPr lang="es-CL" sz="4400" dirty="0">
                <a:solidFill>
                  <a:srgbClr val="FF0000"/>
                </a:solidFill>
              </a:rPr>
              <a:t>un país como </a:t>
            </a:r>
            <a:r>
              <a:rPr lang="es-CL" sz="4400" dirty="0" smtClean="0">
                <a:solidFill>
                  <a:srgbClr val="FF0000"/>
                </a:solidFill>
              </a:rPr>
              <a:t>Chile? </a:t>
            </a:r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 smtClean="0"/>
          </a:p>
          <a:p>
            <a:pPr marL="0" indent="0" algn="ctr">
              <a:buNone/>
            </a:pPr>
            <a:endParaRPr lang="es-CL" sz="4400" dirty="0"/>
          </a:p>
        </p:txBody>
      </p:sp>
    </p:spTree>
    <p:extLst>
      <p:ext uri="{BB962C8B-B14F-4D97-AF65-F5344CB8AC3E}">
        <p14:creationId xmlns:p14="http://schemas.microsoft.com/office/powerpoint/2010/main" val="2895940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james madison, federalis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211" y="2005446"/>
            <a:ext cx="6568444" cy="3795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7367155" y="1599250"/>
            <a:ext cx="4645152" cy="802237"/>
          </a:xfrm>
        </p:spPr>
        <p:txBody>
          <a:bodyPr/>
          <a:lstStyle/>
          <a:p>
            <a:r>
              <a:rPr lang="es-CL" dirty="0" smtClean="0"/>
              <a:t>MADISON, FP, N°62</a:t>
            </a:r>
            <a:endParaRPr lang="es-CL" dirty="0"/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7367155" y="2401487"/>
            <a:ext cx="4389172" cy="36845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De </a:t>
            </a:r>
            <a:r>
              <a:rPr lang="es-CL" i="1" dirty="0">
                <a:solidFill>
                  <a:srgbClr val="C00000"/>
                </a:solidFill>
              </a:rPr>
              <a:t>poco le servirá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al pueblo 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(…) </a:t>
            </a:r>
            <a:r>
              <a:rPr lang="es-CL" i="1" dirty="0" smtClean="0">
                <a:solidFill>
                  <a:srgbClr val="C00000"/>
                </a:solidFill>
              </a:rPr>
              <a:t>leyes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CL" i="1" dirty="0">
                <a:solidFill>
                  <a:srgbClr val="C00000"/>
                </a:solidFill>
              </a:rPr>
              <a:t>tan voluminosas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que no hay manera de leerlas o </a:t>
            </a:r>
            <a:r>
              <a:rPr lang="es-CL" i="1" dirty="0">
                <a:solidFill>
                  <a:srgbClr val="C00000"/>
                </a:solidFill>
              </a:rPr>
              <a:t>tan incoherentes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que no se pueden 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entender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(…) o si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sufren </a:t>
            </a:r>
            <a:r>
              <a:rPr lang="es-CL" i="1" dirty="0">
                <a:solidFill>
                  <a:srgbClr val="C00000"/>
                </a:solidFill>
              </a:rPr>
              <a:t>cambios tan incesantes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que el hombre que conoce la ley hoy, no puede adivinar cómo será mañana. 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La ley se define como una </a:t>
            </a:r>
            <a:r>
              <a:rPr lang="es-CL" i="1" dirty="0">
                <a:solidFill>
                  <a:schemeClr val="accent6">
                    <a:lumMod val="50000"/>
                  </a:schemeClr>
                </a:solidFill>
              </a:rPr>
              <a:t>regla de conducta; ¿pero </a:t>
            </a:r>
            <a:r>
              <a:rPr lang="es-CL" i="1" dirty="0">
                <a:solidFill>
                  <a:srgbClr val="C00000"/>
                </a:solidFill>
              </a:rPr>
              <a:t>cómo ha de servir de norma lo que se </a:t>
            </a:r>
            <a:r>
              <a:rPr lang="es-CL" i="1" dirty="0" smtClean="0">
                <a:solidFill>
                  <a:srgbClr val="C00000"/>
                </a:solidFill>
              </a:rPr>
              <a:t>entiende </a:t>
            </a:r>
            <a:r>
              <a:rPr lang="es-CL" i="1" dirty="0">
                <a:solidFill>
                  <a:srgbClr val="C00000"/>
                </a:solidFill>
              </a:rPr>
              <a:t>apenas y carece de </a:t>
            </a:r>
            <a:r>
              <a:rPr lang="es-CL" i="1" dirty="0" smtClean="0">
                <a:solidFill>
                  <a:srgbClr val="C00000"/>
                </a:solidFill>
              </a:rPr>
              <a:t>estabilidad</a:t>
            </a:r>
            <a:r>
              <a:rPr lang="es-CL" i="1" dirty="0" smtClean="0">
                <a:solidFill>
                  <a:schemeClr val="accent6">
                    <a:lumMod val="50000"/>
                  </a:schemeClr>
                </a:solidFill>
              </a:rPr>
              <a:t>?</a:t>
            </a:r>
            <a:endParaRPr lang="es-CL" sz="1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L" b="1" dirty="0" err="1">
                <a:solidFill>
                  <a:schemeClr val="accent6">
                    <a:lumMod val="75000"/>
                  </a:schemeClr>
                </a:solidFill>
              </a:rPr>
              <a:t>MOTIVACIóN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1: 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LEY SE PRESUME CONOCIDA</a:t>
            </a:r>
          </a:p>
        </p:txBody>
      </p:sp>
    </p:spTree>
    <p:extLst>
      <p:ext uri="{BB962C8B-B14F-4D97-AF65-F5344CB8AC3E}">
        <p14:creationId xmlns:p14="http://schemas.microsoft.com/office/powerpoint/2010/main" val="6354575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Motivación </a:t>
            </a:r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2: 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IMPERIO DE LA LEY VS IMPERIO DE LOS ABOGADOS</a:t>
            </a:r>
          </a:p>
        </p:txBody>
      </p:sp>
      <p:pic>
        <p:nvPicPr>
          <p:cNvPr id="2054" name="Picture 6" descr="Image result for rule of la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352" y="2555150"/>
            <a:ext cx="5160219" cy="2904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Image result for rule of lawyers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23164" y="2555150"/>
            <a:ext cx="1983544" cy="2904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uadroTexto 9"/>
          <p:cNvSpPr txBox="1"/>
          <p:nvPr/>
        </p:nvSpPr>
        <p:spPr>
          <a:xfrm>
            <a:off x="6063175" y="3587262"/>
            <a:ext cx="11957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6000" dirty="0" smtClean="0"/>
              <a:t>Vs</a:t>
            </a:r>
            <a:endParaRPr lang="es-CL" sz="6000" dirty="0"/>
          </a:p>
        </p:txBody>
      </p:sp>
    </p:spTree>
    <p:extLst>
      <p:ext uri="{BB962C8B-B14F-4D97-AF65-F5344CB8AC3E}">
        <p14:creationId xmlns:p14="http://schemas.microsoft.com/office/powerpoint/2010/main" val="1409364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/>
          <p:cNvSpPr>
            <a:spLocks noGrp="1"/>
          </p:cNvSpPr>
          <p:nvPr>
            <p:ph type="title"/>
          </p:nvPr>
        </p:nvSpPr>
        <p:spPr>
          <a:xfrm>
            <a:off x="533401" y="804889"/>
            <a:ext cx="10521452" cy="1059305"/>
          </a:xfrm>
        </p:spPr>
        <p:txBody>
          <a:bodyPr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Motivación 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3</a:t>
            </a:r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: </a:t>
            </a:r>
            <a:r>
              <a:rPr lang="es-CL" b="1" dirty="0">
                <a:solidFill>
                  <a:schemeClr val="accent6">
                    <a:lumMod val="75000"/>
                  </a:schemeClr>
                </a:solidFill>
              </a:rPr>
              <a:t>reglas formales importan</a:t>
            </a:r>
          </a:p>
        </p:txBody>
      </p:sp>
      <p:pic>
        <p:nvPicPr>
          <p:cNvPr id="2050" name="Picture 2" descr="Image result for why nations fail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464" y="2010879"/>
            <a:ext cx="4625387" cy="346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mage result for why nations fail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8901" y="2011363"/>
            <a:ext cx="2278094" cy="3455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0169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/>
          <a:p>
            <a:r>
              <a:rPr lang="es-CL" b="1" dirty="0" smtClean="0">
                <a:solidFill>
                  <a:schemeClr val="accent6">
                    <a:lumMod val="75000"/>
                  </a:schemeClr>
                </a:solidFill>
              </a:rPr>
              <a:t>Nuestro entramado legal</a:t>
            </a:r>
            <a:endParaRPr lang="es-CL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s-CL" sz="2400" dirty="0" smtClean="0">
                <a:hlinkClick r:id="rId2"/>
              </a:rPr>
              <a:t>www.leychile.cl</a:t>
            </a:r>
            <a:r>
              <a:rPr lang="es-CL" sz="2400" dirty="0" smtClean="0"/>
              <a:t> cubre más de </a:t>
            </a:r>
            <a:r>
              <a:rPr lang="es-CL" sz="2400" u="sng" dirty="0" smtClean="0">
                <a:solidFill>
                  <a:srgbClr val="FF0000"/>
                </a:solidFill>
              </a:rPr>
              <a:t>245.000 instrumentos legales</a:t>
            </a:r>
            <a:r>
              <a:rPr lang="es-CL" sz="2400" dirty="0" smtClean="0"/>
              <a:t>, incluyendo: constitución, leyes, decretos, resoluciones, ordenanzas municipales</a:t>
            </a:r>
          </a:p>
          <a:p>
            <a:r>
              <a:rPr lang="es-CL" sz="2400" dirty="0"/>
              <a:t>100 leyes cada año</a:t>
            </a:r>
          </a:p>
          <a:p>
            <a:r>
              <a:rPr lang="es-CL" sz="2400" dirty="0" smtClean="0"/>
              <a:t>9.000 instrumentos de regulación secundaria anuales (resoluciones, decretos…), buena parte de ella a nivel municipal</a:t>
            </a:r>
          </a:p>
          <a:p>
            <a:r>
              <a:rPr lang="es-CL" sz="2400" dirty="0" smtClean="0"/>
              <a:t>Código del Trabajo 513 artículos y 1.000 notas al pie!</a:t>
            </a:r>
          </a:p>
          <a:p>
            <a:r>
              <a:rPr lang="es-CL" sz="2400" dirty="0" smtClean="0"/>
              <a:t>SII: normativa tributaria básica 1000 páginas +75 resoluciones anuales </a:t>
            </a:r>
          </a:p>
        </p:txBody>
      </p:sp>
    </p:spTree>
    <p:extLst>
      <p:ext uri="{BB962C8B-B14F-4D97-AF65-F5344CB8AC3E}">
        <p14:creationId xmlns:p14="http://schemas.microsoft.com/office/powerpoint/2010/main" val="2731782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TM10001114[[fn=Galería]]</Template>
  <TotalTime>21818</TotalTime>
  <Words>776</Words>
  <Application>Microsoft Macintosh PowerPoint</Application>
  <PresentationFormat>Personalizado</PresentationFormat>
  <Paragraphs>94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26" baseType="lpstr">
      <vt:lpstr>Gallery</vt:lpstr>
      <vt:lpstr>La regulación nuestra de cada día: diagnóstico y desafíos desde la OCDe</vt:lpstr>
      <vt:lpstr>Regulación en chile: Recomendaciones OCDE (2016)</vt:lpstr>
      <vt:lpstr>Algunas preguntas básicas</vt:lpstr>
      <vt:lpstr>Algunas preguntas básicas</vt:lpstr>
      <vt:lpstr>Algunas preguntas básicas</vt:lpstr>
      <vt:lpstr>MOTIVACIóN 1: LEY SE PRESUME CONOCIDA</vt:lpstr>
      <vt:lpstr>Motivación 2: IMPERIO DE LA LEY VS IMPERIO DE LOS ABOGADOS</vt:lpstr>
      <vt:lpstr>Motivación 3: reglas formales importan</vt:lpstr>
      <vt:lpstr>Nuestro entramado legal</vt:lpstr>
      <vt:lpstr>Presentación de PowerPoint</vt:lpstr>
      <vt:lpstr>¿Por qué importa?</vt:lpstr>
      <vt:lpstr>¿Por qué importa?</vt:lpstr>
      <vt:lpstr>¿Por qué importa?</vt:lpstr>
      <vt:lpstr>Diagnostico y propuestas OCDE</vt:lpstr>
      <vt:lpstr>Referentes internacionales: UK, NZ</vt:lpstr>
      <vt:lpstr>Otros referentes internacionales</vt:lpstr>
      <vt:lpstr>Chile: Diagnostico y propuestas OCDE</vt:lpstr>
      <vt:lpstr>CHILE: Diagnostico y propuestas OCDE</vt:lpstr>
      <vt:lpstr>Diagnostico y propuestas OCDE</vt:lpstr>
      <vt:lpstr>Diagnostico y propuestas OCDE</vt:lpstr>
      <vt:lpstr>Referentes internacionales: principios OCDE, ejemplo UK</vt:lpstr>
      <vt:lpstr>otros problemas (+ CEP, Reforma Estado)</vt:lpstr>
      <vt:lpstr>Informes financieros: ej. Reforma tributaria</vt:lpstr>
      <vt:lpstr>¿Por dónde partir?</vt:lpstr>
      <vt:lpstr>A modo de conclusión</vt:lpstr>
    </vt:vector>
  </TitlesOfParts>
  <Company>Universidad Adolfo Ibanez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Coherencia y simplificación regulatoria</dc:title>
  <dc:creator>Ignacio Briones Rojas</dc:creator>
  <cp:lastModifiedBy>icare</cp:lastModifiedBy>
  <cp:revision>101</cp:revision>
  <dcterms:created xsi:type="dcterms:W3CDTF">2017-06-07T20:35:53Z</dcterms:created>
  <dcterms:modified xsi:type="dcterms:W3CDTF">2017-11-17T15:56:43Z</dcterms:modified>
</cp:coreProperties>
</file>